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1"/>
  </p:notesMasterIdLst>
  <p:sldIdLst>
    <p:sldId id="883" r:id="rId2"/>
    <p:sldId id="897" r:id="rId3"/>
    <p:sldId id="884" r:id="rId4"/>
    <p:sldId id="889" r:id="rId5"/>
    <p:sldId id="890" r:id="rId6"/>
    <p:sldId id="891" r:id="rId7"/>
    <p:sldId id="887" r:id="rId8"/>
    <p:sldId id="892" r:id="rId9"/>
    <p:sldId id="893" r:id="rId10"/>
    <p:sldId id="886" r:id="rId11"/>
    <p:sldId id="256" r:id="rId12"/>
    <p:sldId id="888" r:id="rId13"/>
    <p:sldId id="257" r:id="rId14"/>
    <p:sldId id="258" r:id="rId15"/>
    <p:sldId id="885" r:id="rId16"/>
    <p:sldId id="874" r:id="rId17"/>
    <p:sldId id="880" r:id="rId18"/>
    <p:sldId id="259" r:id="rId19"/>
    <p:sldId id="261" r:id="rId20"/>
    <p:sldId id="262" r:id="rId21"/>
    <p:sldId id="881" r:id="rId22"/>
    <p:sldId id="263" r:id="rId23"/>
    <p:sldId id="265" r:id="rId24"/>
    <p:sldId id="264" r:id="rId25"/>
    <p:sldId id="895" r:id="rId26"/>
    <p:sldId id="896" r:id="rId27"/>
    <p:sldId id="873" r:id="rId28"/>
    <p:sldId id="877" r:id="rId29"/>
    <p:sldId id="8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28"/>
  </p:normalViewPr>
  <p:slideViewPr>
    <p:cSldViewPr snapToGrid="0" snapToObjects="1">
      <p:cViewPr varScale="1">
        <p:scale>
          <a:sx n="90" d="100"/>
          <a:sy n="90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A01B5-FC6B-1A4A-A672-A46959B7A7E8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B93A9-8312-0040-84E5-5F617DB32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75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06f38a1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06f38a1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2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06f38a1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06f38a1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4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06f38a1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06f38a1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131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06f38a19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06f38a19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4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880EE0F-8936-034F-832B-8042B5D72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7" y="365885"/>
            <a:ext cx="4418390" cy="5049589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03505" y="3284439"/>
            <a:ext cx="10966453" cy="461665"/>
          </a:xfrm>
        </p:spPr>
        <p:txBody>
          <a:bodyPr anchor="t" anchorCtr="0">
            <a:spAutoFit/>
          </a:bodyPr>
          <a:lstStyle>
            <a:lvl1pPr>
              <a:defRPr/>
            </a:lvl1pPr>
          </a:lstStyle>
          <a:p>
            <a:pPr lvl="0"/>
            <a:r>
              <a:rPr lang="en-US" altLang="en-US" noProof="0" dirty="0"/>
              <a:t>Click to Edit Title of Presentation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97D23-F7C6-B046-ADCC-F1ACD792B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605367" y="528365"/>
            <a:ext cx="3154870" cy="548456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B669413-AA1F-7B48-9EF7-51410D7110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504" y="2976470"/>
            <a:ext cx="10966453" cy="242039"/>
          </a:xfrm>
        </p:spPr>
        <p:txBody>
          <a:bodyPr tIns="0" bIns="0">
            <a:noAutofit/>
          </a:bodyPr>
          <a:lstStyle>
            <a:lvl1pPr marL="0" indent="0">
              <a:buNone/>
              <a:defRPr sz="160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DEPARTMENT OR SERVICE LINE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D9F7EEA-6ACC-AA4C-B098-6FCE8583AA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3250" y="4746216"/>
            <a:ext cx="10966450" cy="456535"/>
          </a:xfrm>
        </p:spPr>
        <p:txBody>
          <a:bodyPr tIns="0" bIns="0" anchor="b" anchorCtr="0"/>
          <a:lstStyle>
            <a:lvl1pPr marL="0" indent="0">
              <a:spcBef>
                <a:spcPts val="100"/>
              </a:spcBef>
              <a:spcAft>
                <a:spcPts val="100"/>
              </a:spcAft>
              <a:buFontTx/>
              <a:buNone/>
              <a:defRPr sz="1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2640247-F5C8-854C-BFF2-F15A2B477F9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3250" y="5546598"/>
            <a:ext cx="10966450" cy="213551"/>
          </a:xfrm>
        </p:spPr>
        <p:txBody>
          <a:bodyPr tIns="0" bIns="0" anchor="t" anchorCtr="0">
            <a:no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Month XX,2018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3563FC-0F09-0C4F-A98D-09A9A087BFFD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A80AC-0EE5-CE49-AC50-371B0BCEE030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EA6F35-CA1B-A642-9824-3B515D1BF591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B4247E-C5F1-3A4E-B4C6-26DD2EAF81A6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0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84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780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B4F123-30EB-A440-BB44-9D7F067693BF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BED2D5-3D21-F846-9AB1-F18C83362D57}"/>
              </a:ext>
            </a:extLst>
          </p:cNvPr>
          <p:cNvSpPr/>
          <p:nvPr userDrawn="1"/>
        </p:nvSpPr>
        <p:spPr bwMode="auto">
          <a:xfrm>
            <a:off x="4272325" y="0"/>
            <a:ext cx="7919676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13092-8DB7-0B4F-ABD0-D6BD93629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1133" y="3198167"/>
            <a:ext cx="6662057" cy="461665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BB0AF-9056-B849-8AE6-C1E1BBA3E300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111A79-FA5C-6C4A-9F3B-44ACE4907DA5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9BD90C-2B1D-CE42-B14E-DB6FD23D2123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646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368" y="1124081"/>
            <a:ext cx="5115984" cy="17430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5551" y="1124081"/>
            <a:ext cx="5374393" cy="1743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C56170B-6943-F84C-A7CF-C98CC69F19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384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1173430"/>
            <a:ext cx="5356893" cy="5665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368" y="1739965"/>
            <a:ext cx="5356892" cy="17566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171" y="1173430"/>
            <a:ext cx="5409773" cy="5665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171" y="1739965"/>
            <a:ext cx="5409773" cy="17566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98137F-E053-8749-A48F-5E7A87B94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98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F67A72FA-85E0-1C47-93C3-EB1CF1E07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486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27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97D23-F7C6-B046-ADCC-F1ACD792B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4306868" y="3084953"/>
            <a:ext cx="3154870" cy="5484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62E6E-14D8-0F44-A50D-BEB5AA05E94A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A041C-85C9-D44B-987A-C8542A9F68E4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4D422F-FE44-674C-AF4F-23C21B48453C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87DA0F-8041-DB4E-818B-D170DFA1CCEB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1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880EE0F-8936-034F-832B-8042B5D72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7" y="365887"/>
            <a:ext cx="4418391" cy="5049589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2" y="6564313"/>
            <a:ext cx="3350683" cy="29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236" tIns="36619" rIns="73236" bIns="36619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425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03506" y="3284441"/>
            <a:ext cx="10966453" cy="461665"/>
          </a:xfrm>
        </p:spPr>
        <p:txBody>
          <a:bodyPr anchor="t" anchorCtr="0">
            <a:spAutoFit/>
          </a:bodyPr>
          <a:lstStyle>
            <a:lvl1pPr>
              <a:defRPr/>
            </a:lvl1pPr>
          </a:lstStyle>
          <a:p>
            <a:pPr lvl="0"/>
            <a:r>
              <a:rPr lang="en-US" altLang="en-US" noProof="0" dirty="0"/>
              <a:t>Click to Edit Title of Presentation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97D23-F7C6-B046-ADCC-F1ACD792B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605367" y="528365"/>
            <a:ext cx="3154871" cy="548456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B669413-AA1F-7B48-9EF7-51410D7110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504" y="2976472"/>
            <a:ext cx="10966453" cy="242039"/>
          </a:xfrm>
        </p:spPr>
        <p:txBody>
          <a:bodyPr tIns="0" bIns="0">
            <a:noAutofit/>
          </a:bodyPr>
          <a:lstStyle>
            <a:lvl1pPr marL="0" indent="0">
              <a:buNone/>
              <a:defRPr sz="1200" spc="225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DEPARTMENT OR SERVICE LINE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D9F7EEA-6ACC-AA4C-B098-6FCE8583AA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3249" y="4853940"/>
            <a:ext cx="10966451" cy="348813"/>
          </a:xfrm>
        </p:spPr>
        <p:txBody>
          <a:bodyPr tIns="0" bIns="0" anchor="b" anchorCtr="0"/>
          <a:lstStyle>
            <a:lvl1pPr marL="0" indent="0">
              <a:spcBef>
                <a:spcPts val="75"/>
              </a:spcBef>
              <a:spcAft>
                <a:spcPts val="75"/>
              </a:spcAft>
              <a:buFontTx/>
              <a:buNone/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2640247-F5C8-854C-BFF2-F15A2B477F9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3249" y="5546600"/>
            <a:ext cx="10966451" cy="213551"/>
          </a:xfrm>
        </p:spPr>
        <p:txBody>
          <a:bodyPr tIns="0" bIns="0" anchor="t" anchorCtr="0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US" dirty="0"/>
              <a:t>Month XX,2018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3563FC-0F09-0C4F-A98D-09A9A087BFFD}"/>
              </a:ext>
            </a:extLst>
          </p:cNvPr>
          <p:cNvSpPr/>
          <p:nvPr userDrawn="1"/>
        </p:nvSpPr>
        <p:spPr bwMode="auto">
          <a:xfrm>
            <a:off x="4272325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A80AC-0EE5-CE49-AC50-371B0BCEE030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EA6F35-CA1B-A642-9824-3B515D1BF591}"/>
              </a:ext>
            </a:extLst>
          </p:cNvPr>
          <p:cNvSpPr/>
          <p:nvPr userDrawn="1"/>
        </p:nvSpPr>
        <p:spPr bwMode="auto">
          <a:xfrm>
            <a:off x="2120794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B4247E-C5F1-3A4E-B4C6-26DD2EAF81A6}"/>
              </a:ext>
            </a:extLst>
          </p:cNvPr>
          <p:cNvSpPr/>
          <p:nvPr userDrawn="1"/>
        </p:nvSpPr>
        <p:spPr bwMode="auto">
          <a:xfrm>
            <a:off x="605369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2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60C43DA-1A5C-A446-A959-2598C0B24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7997" y="1114750"/>
            <a:ext cx="11071946" cy="172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Level 1</a:t>
            </a:r>
          </a:p>
          <a:p>
            <a:pPr lvl="1"/>
            <a:r>
              <a:rPr lang="en-US" altLang="en-US" dirty="0"/>
              <a:t>Level two</a:t>
            </a:r>
          </a:p>
          <a:p>
            <a:pPr lvl="2"/>
            <a:r>
              <a:rPr lang="en-US" altLang="en-US" dirty="0"/>
              <a:t>Level three</a:t>
            </a:r>
          </a:p>
          <a:p>
            <a:pPr lvl="3"/>
            <a:r>
              <a:rPr lang="en-US" altLang="en-US" dirty="0"/>
              <a:t>Level four</a:t>
            </a:r>
          </a:p>
          <a:p>
            <a:pPr lvl="4"/>
            <a:r>
              <a:rPr lang="en-US" altLang="en-US" dirty="0"/>
              <a:t>Level five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1684BA7-7381-CC48-B7B4-6B25FA5DD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9943" y="6448248"/>
            <a:ext cx="30678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01700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54138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03400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60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178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750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322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5B4467E9-E984-A945-AC32-61228A8C1F5F}" type="slidenum">
              <a:rPr lang="en-US" altLang="en-US" sz="12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altLang="en-US" sz="12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25B6A2B-1598-5242-AF8F-0A570BD4E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6F14E00-C21C-8644-9056-518E0CF27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2E0A31-819C-9143-859F-CC5CDD40C9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9709391" y="6412091"/>
            <a:ext cx="1902387" cy="33071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4EFA743-63F0-4B47-A850-8785F92E96BE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E024AA-066E-4A4F-81B6-327E570F3A29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BC9060-1F5C-B745-BC70-10DC006B7B24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40AAF1-9FC3-A148-A6CA-B55E87F31084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5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69963" rtl="0" eaLnBrk="0" fontAlgn="base" hangingPunct="0">
        <a:spcBef>
          <a:spcPct val="0"/>
        </a:spcBef>
        <a:spcAft>
          <a:spcPct val="0"/>
        </a:spcAft>
        <a:defRPr sz="30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2pPr>
      <a:lvl3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3pPr>
      <a:lvl4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4pPr>
      <a:lvl5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5pPr>
      <a:lvl6pPr marL="4572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6pPr>
      <a:lvl7pPr marL="9144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7pPr>
      <a:lvl8pPr marL="13716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8pPr>
      <a:lvl9pPr marL="18288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9pPr>
    </p:titleStyle>
    <p:bodyStyle>
      <a:lvl1pPr marL="242888" indent="-242888" algn="l" defTabSz="901700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120000"/>
        <a:buFont typeface="Lucida Grande" panose="020B0600040502020204" pitchFamily="34" charset="0"/>
        <a:buChar char="‣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60400" indent="-303213" algn="l" defTabSz="901700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SzPct val="110000"/>
        <a:buFont typeface="Arial" panose="020B0604020202020204" pitchFamily="34" charset="0"/>
        <a:buChar char="•"/>
        <a:defRPr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077913" indent="-303213" algn="l" defTabSz="901700" rtl="0" eaLnBrk="0" fontAlgn="base" hangingPunct="0"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–"/>
        <a:defRPr sz="16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438275" indent="-246063" algn="l" defTabSz="901700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795463" indent="-242888" algn="l" defTabSz="901700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Franklin Gothic Book" panose="020B0503020102020204" pitchFamily="34" charset="0"/>
        <a:buChar char="–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535A-9CD2-B84A-B252-80DB7DF82231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COVID-19 Equity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CCFB6-0C49-1E42-A260-C394B0E3C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247" y="2819574"/>
            <a:ext cx="10966453" cy="242039"/>
          </a:xfrm>
        </p:spPr>
        <p:txBody>
          <a:bodyPr/>
          <a:lstStyle/>
          <a:p>
            <a:r>
              <a:rPr lang="en-US" sz="2400" dirty="0"/>
              <a:t>Penn Medicine Center for Health Equity Advancement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02299-0B80-8C4E-ABDE-3363EE4315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49" y="5041170"/>
            <a:ext cx="10966451" cy="161583"/>
          </a:xfrm>
        </p:spPr>
        <p:txBody>
          <a:bodyPr/>
          <a:lstStyle/>
          <a:p>
            <a:r>
              <a:rPr lang="en-US" dirty="0"/>
              <a:t>Prepared by:  Jaya Aysola MD, DTMH, MPH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108A96-E11F-8D4D-99B1-2FC7343215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Reflects Data from. 3/6/20-6/28/20 </a:t>
            </a:r>
          </a:p>
        </p:txBody>
      </p:sp>
    </p:spTree>
    <p:extLst>
      <p:ext uri="{BB962C8B-B14F-4D97-AF65-F5344CB8AC3E}">
        <p14:creationId xmlns:p14="http://schemas.microsoft.com/office/powerpoint/2010/main" val="405192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4;p14">
            <a:extLst>
              <a:ext uri="{FF2B5EF4-FFF2-40B4-BE49-F238E27FC236}">
                <a16:creationId xmlns:a16="http://schemas.microsoft.com/office/drawing/2014/main" id="{E767654C-80C7-5B45-9AF5-C9EF624018B5}"/>
              </a:ext>
            </a:extLst>
          </p:cNvPr>
          <p:cNvSpPr txBox="1"/>
          <p:nvPr/>
        </p:nvSpPr>
        <p:spPr>
          <a:xfrm>
            <a:off x="6469369" y="252344"/>
            <a:ext cx="4998400" cy="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600" b="1" dirty="0">
                <a:solidFill>
                  <a:srgbClr val="002243"/>
                </a:solidFill>
                <a:latin typeface="Arial" panose="020B0604020202020204" pitchFamily="34" charset="0"/>
              </a:rPr>
              <a:t>Median Age by Census Tract in Philadelphia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600" b="1" dirty="0">
                <a:solidFill>
                  <a:srgbClr val="002243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(ACS 2013 - 2017)</a:t>
            </a:r>
            <a:endParaRPr lang="en-US" sz="1600" b="1" dirty="0">
              <a:solidFill>
                <a:srgbClr val="002243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806C65-B0A0-1447-A674-78B48FB6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t="1861" r="17564" b="2222"/>
          <a:stretch/>
        </p:blipFill>
        <p:spPr>
          <a:xfrm>
            <a:off x="6699143" y="967436"/>
            <a:ext cx="4700311" cy="4923127"/>
          </a:xfrm>
          <a:prstGeom prst="rect">
            <a:avLst/>
          </a:prstGeom>
        </p:spPr>
      </p:pic>
      <p:sp>
        <p:nvSpPr>
          <p:cNvPr id="10" name="Google Shape;61;p13">
            <a:extLst>
              <a:ext uri="{FF2B5EF4-FFF2-40B4-BE49-F238E27FC236}">
                <a16:creationId xmlns:a16="http://schemas.microsoft.com/office/drawing/2014/main" id="{03DD78D6-4331-684E-AE24-D9BF4F859307}"/>
              </a:ext>
            </a:extLst>
          </p:cNvPr>
          <p:cNvSpPr txBox="1"/>
          <p:nvPr/>
        </p:nvSpPr>
        <p:spPr>
          <a:xfrm>
            <a:off x="225533" y="252345"/>
            <a:ext cx="5870468" cy="98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Positive COVID-19 Cases by Zip Code</a:t>
            </a:r>
          </a:p>
          <a:p>
            <a:pPr lvl="0" algn="ctr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B25D962-3275-D648-B5C4-E51EB260A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0" t="2660" r="18578"/>
          <a:stretch/>
        </p:blipFill>
        <p:spPr>
          <a:xfrm>
            <a:off x="828675" y="1013070"/>
            <a:ext cx="4476512" cy="4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9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4256181" y="5040624"/>
            <a:ext cx="3679638" cy="66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Walkable Access to Healthy Foods </a:t>
            </a:r>
          </a:p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in Philadelphia, 2012 - 2014</a:t>
            </a:r>
          </a:p>
        </p:txBody>
      </p:sp>
      <p:sp>
        <p:nvSpPr>
          <p:cNvPr id="60" name="Google Shape;60;p13"/>
          <p:cNvSpPr txBox="1"/>
          <p:nvPr/>
        </p:nvSpPr>
        <p:spPr>
          <a:xfrm>
            <a:off x="7935819" y="5040624"/>
            <a:ext cx="3802527" cy="37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Vehicle Availability in Philadelphia</a:t>
            </a:r>
          </a:p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(ACS 2014 - 2018)</a:t>
            </a:r>
          </a:p>
        </p:txBody>
      </p:sp>
      <p:sp>
        <p:nvSpPr>
          <p:cNvPr id="61" name="Google Shape;61;p13"/>
          <p:cNvSpPr txBox="1"/>
          <p:nvPr/>
        </p:nvSpPr>
        <p:spPr>
          <a:xfrm>
            <a:off x="143636" y="5023987"/>
            <a:ext cx="4194736" cy="93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Positive COVID-19 Cases by Zip Code</a:t>
            </a:r>
          </a:p>
          <a:p>
            <a:pPr lvl="0" algn="ctr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44A25C1-1445-A84B-9B19-F0DB6B34C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9" b="1637"/>
          <a:stretch/>
        </p:blipFill>
        <p:spPr>
          <a:xfrm>
            <a:off x="4194736" y="804846"/>
            <a:ext cx="4051101" cy="3913348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0614556-F7A3-9549-840F-BABF91968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20" r="18578"/>
          <a:stretch/>
        </p:blipFill>
        <p:spPr>
          <a:xfrm>
            <a:off x="475348" y="837087"/>
            <a:ext cx="3719388" cy="4124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A08D17-3D36-314A-B228-8813DC6C69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92" t="5058"/>
          <a:stretch/>
        </p:blipFill>
        <p:spPr>
          <a:xfrm>
            <a:off x="8236312" y="804846"/>
            <a:ext cx="3632001" cy="384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4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A314-B64F-6B4F-8EC1-07B79EFC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06" y="2720009"/>
            <a:ext cx="11074576" cy="1138773"/>
          </a:xfrm>
        </p:spPr>
        <p:txBody>
          <a:bodyPr/>
          <a:lstStyle/>
          <a:p>
            <a:r>
              <a:rPr lang="en-US" dirty="0"/>
              <a:t>COVID-19 Mortality Rates*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Unadjusted mortality rates of PPMC, PAH, HUP inpatients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3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5697669" y="100865"/>
            <a:ext cx="3059600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333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Walkable Access to Healthy Foods </a:t>
            </a:r>
          </a:p>
          <a:p>
            <a:pPr lvl="0" algn="ctr" eaLnBrk="0" fontAlgn="base" hangingPunct="0">
              <a:buClrTx/>
              <a:defRPr/>
            </a:pPr>
            <a:r>
              <a:rPr lang="en-US" sz="1333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in Philadelphia, 2012 - 2014</a:t>
            </a:r>
          </a:p>
        </p:txBody>
      </p:sp>
      <p:sp>
        <p:nvSpPr>
          <p:cNvPr id="73" name="Google Shape;73;p14"/>
          <p:cNvSpPr txBox="1"/>
          <p:nvPr/>
        </p:nvSpPr>
        <p:spPr>
          <a:xfrm>
            <a:off x="9166467" y="100866"/>
            <a:ext cx="3059600" cy="74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333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Vehicle Availability in Philadelphia</a:t>
            </a:r>
          </a:p>
          <a:p>
            <a:pPr lvl="0" algn="ctr" eaLnBrk="0" fontAlgn="base" hangingPunct="0">
              <a:buClrTx/>
              <a:defRPr/>
            </a:pPr>
            <a:r>
              <a:rPr lang="en-US" sz="1333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(ACS 2014 - 2018)</a:t>
            </a:r>
          </a:p>
        </p:txBody>
      </p:sp>
      <p:sp>
        <p:nvSpPr>
          <p:cNvPr id="74" name="Google Shape;74;p14"/>
          <p:cNvSpPr txBox="1"/>
          <p:nvPr/>
        </p:nvSpPr>
        <p:spPr>
          <a:xfrm>
            <a:off x="290073" y="315679"/>
            <a:ext cx="4998400" cy="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" sz="16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Patients COVID-19 Mortality Rate 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by Zip Code.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sp>
        <p:nvSpPr>
          <p:cNvPr id="75" name="Google Shape;75;p14"/>
          <p:cNvSpPr txBox="1"/>
          <p:nvPr/>
        </p:nvSpPr>
        <p:spPr>
          <a:xfrm>
            <a:off x="5500400" y="3444260"/>
            <a:ext cx="3802800" cy="35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333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Median Household Income by Zip Code (ACS 2013 - 2017)</a:t>
            </a:r>
          </a:p>
        </p:txBody>
      </p:sp>
      <p:sp>
        <p:nvSpPr>
          <p:cNvPr id="76" name="Google Shape;76;p14"/>
          <p:cNvSpPr txBox="1"/>
          <p:nvPr/>
        </p:nvSpPr>
        <p:spPr>
          <a:xfrm>
            <a:off x="9166467" y="3429000"/>
            <a:ext cx="2958800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333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Percentage of Black Population</a:t>
            </a:r>
          </a:p>
          <a:p>
            <a:pPr lvl="0" algn="ctr" eaLnBrk="0" fontAlgn="base" hangingPunct="0">
              <a:buClrTx/>
              <a:defRPr/>
            </a:pPr>
            <a:r>
              <a:rPr lang="en-US" sz="1333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By Zip Code (ACS 2013 - 2017)</a:t>
            </a:r>
          </a:p>
          <a:p>
            <a:endParaRPr sz="1333" b="1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73792093-A79E-2F45-93A2-D4937861C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1" t="7076" r="10374" b="8625"/>
          <a:stretch/>
        </p:blipFill>
        <p:spPr>
          <a:xfrm>
            <a:off x="9303201" y="4004240"/>
            <a:ext cx="2621460" cy="2816624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DBDAF4-EBFB-CA41-AAB7-E369E0A6B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9" b="1637"/>
          <a:stretch/>
        </p:blipFill>
        <p:spPr>
          <a:xfrm>
            <a:off x="5591707" y="644079"/>
            <a:ext cx="2968293" cy="286736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8F8419D-9BE6-2540-B444-7AC43348D8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49" t="1471" r="17651" b="1471"/>
          <a:stretch/>
        </p:blipFill>
        <p:spPr>
          <a:xfrm>
            <a:off x="5916384" y="4015297"/>
            <a:ext cx="2643616" cy="2803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4EB07-4C81-9949-A499-9605D0F162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14" t="2321"/>
          <a:stretch/>
        </p:blipFill>
        <p:spPr>
          <a:xfrm>
            <a:off x="9327863" y="675334"/>
            <a:ext cx="2636007" cy="2804849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D766FB5-4E88-1B48-867D-2298C92B3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13" t="1471" r="16913" b="1471"/>
          <a:stretch/>
        </p:blipFill>
        <p:spPr>
          <a:xfrm>
            <a:off x="79861" y="972478"/>
            <a:ext cx="5671659" cy="58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14">
            <a:extLst>
              <a:ext uri="{FF2B5EF4-FFF2-40B4-BE49-F238E27FC236}">
                <a16:creationId xmlns:a16="http://schemas.microsoft.com/office/drawing/2014/main" id="{72AC60E3-A03D-1B4A-ABE8-2ED3C8361B9B}"/>
              </a:ext>
            </a:extLst>
          </p:cNvPr>
          <p:cNvSpPr txBox="1"/>
          <p:nvPr/>
        </p:nvSpPr>
        <p:spPr>
          <a:xfrm>
            <a:off x="435256" y="252344"/>
            <a:ext cx="4998400" cy="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" sz="1600" b="1" dirty="0">
                <a:solidFill>
                  <a:srgbClr val="002243"/>
                </a:solidFill>
                <a:latin typeface="Arial" panose="020B0604020202020204" pitchFamily="34" charset="0"/>
              </a:rPr>
              <a:t>Penn Medicine Patients COVID-19  Mortality Rate </a:t>
            </a:r>
            <a:r>
              <a:rPr lang="en-US" sz="1600" b="1" dirty="0">
                <a:solidFill>
                  <a:srgbClr val="002243"/>
                </a:solidFill>
                <a:latin typeface="Arial" panose="020B0604020202020204" pitchFamily="34" charset="0"/>
              </a:rPr>
              <a:t>by Zip Code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sp>
        <p:nvSpPr>
          <p:cNvPr id="8" name="Google Shape;74;p14">
            <a:extLst>
              <a:ext uri="{FF2B5EF4-FFF2-40B4-BE49-F238E27FC236}">
                <a16:creationId xmlns:a16="http://schemas.microsoft.com/office/drawing/2014/main" id="{E767654C-80C7-5B45-9AF5-C9EF624018B5}"/>
              </a:ext>
            </a:extLst>
          </p:cNvPr>
          <p:cNvSpPr txBox="1"/>
          <p:nvPr/>
        </p:nvSpPr>
        <p:spPr>
          <a:xfrm>
            <a:off x="6469369" y="252344"/>
            <a:ext cx="4998400" cy="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600" b="1" dirty="0">
                <a:solidFill>
                  <a:srgbClr val="002243"/>
                </a:solidFill>
                <a:latin typeface="Arial" panose="020B0604020202020204" pitchFamily="34" charset="0"/>
              </a:rPr>
              <a:t>Median Age by Census Tract in Philadelphia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600" b="1" dirty="0">
                <a:solidFill>
                  <a:srgbClr val="002243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(ACS 2013 - 2017)</a:t>
            </a:r>
            <a:endParaRPr lang="en-US" sz="1600" b="1" dirty="0">
              <a:solidFill>
                <a:srgbClr val="002243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806C65-B0A0-1447-A674-78B48FB6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t="1861" r="17564" b="2222"/>
          <a:stretch/>
        </p:blipFill>
        <p:spPr>
          <a:xfrm>
            <a:off x="6469370" y="916322"/>
            <a:ext cx="5431841" cy="5689335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FBEAE9C-A06B-8E49-B457-F693700AE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3" t="1471" r="16913" b="1471"/>
          <a:stretch/>
        </p:blipFill>
        <p:spPr>
          <a:xfrm>
            <a:off x="424341" y="909144"/>
            <a:ext cx="5671659" cy="58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7E26-BB66-7848-B7B1-F16C0285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636" y="2874384"/>
            <a:ext cx="11074576" cy="461665"/>
          </a:xfrm>
        </p:spPr>
        <p:txBody>
          <a:bodyPr/>
          <a:lstStyle/>
          <a:p>
            <a:r>
              <a:rPr lang="en-US" dirty="0"/>
              <a:t>Chester County Hospital Data</a:t>
            </a:r>
          </a:p>
        </p:txBody>
      </p:sp>
    </p:spTree>
    <p:extLst>
      <p:ext uri="{BB962C8B-B14F-4D97-AF65-F5344CB8AC3E}">
        <p14:creationId xmlns:p14="http://schemas.microsoft.com/office/powerpoint/2010/main" val="322914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936EC-0A89-8F44-ABC5-C4260010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68" y="0"/>
            <a:ext cx="9497219" cy="60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A314-B64F-6B4F-8EC1-07B79EFC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06" y="2720009"/>
            <a:ext cx="11074576" cy="461665"/>
          </a:xfrm>
        </p:spPr>
        <p:txBody>
          <a:bodyPr/>
          <a:lstStyle/>
          <a:p>
            <a:r>
              <a:rPr lang="en-US" dirty="0"/>
              <a:t>COVID-19 Admitted CCH Cases</a:t>
            </a:r>
          </a:p>
        </p:txBody>
      </p:sp>
    </p:spTree>
    <p:extLst>
      <p:ext uri="{BB962C8B-B14F-4D97-AF65-F5344CB8AC3E}">
        <p14:creationId xmlns:p14="http://schemas.microsoft.com/office/powerpoint/2010/main" val="1966111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1;p13">
            <a:extLst>
              <a:ext uri="{FF2B5EF4-FFF2-40B4-BE49-F238E27FC236}">
                <a16:creationId xmlns:a16="http://schemas.microsoft.com/office/drawing/2014/main" id="{E92356CD-E019-C641-ADB3-ED885450B01B}"/>
              </a:ext>
            </a:extLst>
          </p:cNvPr>
          <p:cNvSpPr txBox="1"/>
          <p:nvPr/>
        </p:nvSpPr>
        <p:spPr>
          <a:xfrm>
            <a:off x="1326482" y="5082363"/>
            <a:ext cx="4120101" cy="57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Positive COVID-19 Cases</a:t>
            </a:r>
          </a:p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 by Zip Code, Chester County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49949BD-9379-AF4B-8128-1E510FB26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0" t="1471" r="12706"/>
          <a:stretch/>
        </p:blipFill>
        <p:spPr>
          <a:xfrm>
            <a:off x="6721660" y="1312482"/>
            <a:ext cx="4009604" cy="3739958"/>
          </a:xfrm>
          <a:prstGeom prst="rect">
            <a:avLst/>
          </a:prstGeom>
        </p:spPr>
      </p:pic>
      <p:sp>
        <p:nvSpPr>
          <p:cNvPr id="24" name="Google Shape;75;p14">
            <a:extLst>
              <a:ext uri="{FF2B5EF4-FFF2-40B4-BE49-F238E27FC236}">
                <a16:creationId xmlns:a16="http://schemas.microsoft.com/office/drawing/2014/main" id="{618651CC-8C3B-6B48-B583-50AAC376EB95}"/>
              </a:ext>
            </a:extLst>
          </p:cNvPr>
          <p:cNvSpPr txBox="1"/>
          <p:nvPr/>
        </p:nvSpPr>
        <p:spPr>
          <a:xfrm>
            <a:off x="6721660" y="5190717"/>
            <a:ext cx="3802800" cy="35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2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Median Household Income, Chester </a:t>
            </a:r>
          </a:p>
          <a:p>
            <a:pPr lvl="0" algn="ctr" eaLnBrk="0" fontAlgn="base" hangingPunct="0">
              <a:buClrTx/>
              <a:defRPr/>
            </a:pPr>
            <a:r>
              <a:rPr lang="en-US" sz="12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County by Zip Code (ACS 2013 - 2017)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EEE9BB0-B06E-6645-9538-0B589B3C1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4" t="2167" r="11845"/>
          <a:stretch/>
        </p:blipFill>
        <p:spPr>
          <a:xfrm>
            <a:off x="1460736" y="1366514"/>
            <a:ext cx="3985847" cy="36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2126FC1-87F9-8C46-8FE0-112B30FBD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2" t="1471" r="11683"/>
          <a:stretch/>
        </p:blipFill>
        <p:spPr>
          <a:xfrm>
            <a:off x="6957359" y="1081303"/>
            <a:ext cx="4720621" cy="4360493"/>
          </a:xfrm>
          <a:prstGeom prst="rect">
            <a:avLst/>
          </a:prstGeom>
        </p:spPr>
      </p:pic>
      <p:sp>
        <p:nvSpPr>
          <p:cNvPr id="5" name="Google Shape;73;p14">
            <a:extLst>
              <a:ext uri="{FF2B5EF4-FFF2-40B4-BE49-F238E27FC236}">
                <a16:creationId xmlns:a16="http://schemas.microsoft.com/office/drawing/2014/main" id="{C25B4C34-7B14-BD4F-B282-8301759DFE1F}"/>
              </a:ext>
            </a:extLst>
          </p:cNvPr>
          <p:cNvSpPr txBox="1"/>
          <p:nvPr/>
        </p:nvSpPr>
        <p:spPr>
          <a:xfrm>
            <a:off x="6577312" y="231787"/>
            <a:ext cx="5468924" cy="62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Median Age in Chester County</a:t>
            </a:r>
          </a:p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By Zip Code (ACS 2013 - 2017)</a:t>
            </a:r>
          </a:p>
        </p:txBody>
      </p:sp>
      <p:sp>
        <p:nvSpPr>
          <p:cNvPr id="7" name="Google Shape;61;p13">
            <a:extLst>
              <a:ext uri="{FF2B5EF4-FFF2-40B4-BE49-F238E27FC236}">
                <a16:creationId xmlns:a16="http://schemas.microsoft.com/office/drawing/2014/main" id="{B546E87C-1A66-0B40-9C6B-F1AAB863C2D3}"/>
              </a:ext>
            </a:extLst>
          </p:cNvPr>
          <p:cNvSpPr txBox="1"/>
          <p:nvPr/>
        </p:nvSpPr>
        <p:spPr>
          <a:xfrm>
            <a:off x="393619" y="231787"/>
            <a:ext cx="5870468" cy="98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Positive COVID-19 Cases by Zip Code, Chester County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A0C93914-9851-0144-9822-6FD2559D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4" t="2167" r="11845"/>
          <a:stretch/>
        </p:blipFill>
        <p:spPr>
          <a:xfrm>
            <a:off x="1086891" y="1149724"/>
            <a:ext cx="4710365" cy="42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5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17903D-4280-8347-967A-D1D7F7AB1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6"/>
          <a:stretch/>
        </p:blipFill>
        <p:spPr>
          <a:xfrm>
            <a:off x="1690407" y="615807"/>
            <a:ext cx="9022977" cy="53008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B6BDC2-7B56-7746-A12E-EC402CE9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12" y="154142"/>
            <a:ext cx="11074576" cy="461665"/>
          </a:xfrm>
        </p:spPr>
        <p:txBody>
          <a:bodyPr/>
          <a:lstStyle/>
          <a:p>
            <a:r>
              <a:rPr lang="en-US" dirty="0"/>
              <a:t>All Entities Except LGH</a:t>
            </a:r>
          </a:p>
        </p:txBody>
      </p:sp>
    </p:spTree>
    <p:extLst>
      <p:ext uri="{BB962C8B-B14F-4D97-AF65-F5344CB8AC3E}">
        <p14:creationId xmlns:p14="http://schemas.microsoft.com/office/powerpoint/2010/main" val="4417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E0B718D-92D3-2041-B3AC-E4DCE09DC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8" r="9006"/>
          <a:stretch/>
        </p:blipFill>
        <p:spPr>
          <a:xfrm>
            <a:off x="6670308" y="1293163"/>
            <a:ext cx="4709203" cy="4271673"/>
          </a:xfrm>
          <a:prstGeom prst="rect">
            <a:avLst/>
          </a:prstGeom>
        </p:spPr>
      </p:pic>
      <p:sp>
        <p:nvSpPr>
          <p:cNvPr id="8" name="Google Shape;63;p13">
            <a:extLst>
              <a:ext uri="{FF2B5EF4-FFF2-40B4-BE49-F238E27FC236}">
                <a16:creationId xmlns:a16="http://schemas.microsoft.com/office/drawing/2014/main" id="{777333D2-231B-4247-BADB-88B26DC0F39E}"/>
              </a:ext>
            </a:extLst>
          </p:cNvPr>
          <p:cNvSpPr txBox="1"/>
          <p:nvPr/>
        </p:nvSpPr>
        <p:spPr>
          <a:xfrm>
            <a:off x="6096000" y="231787"/>
            <a:ext cx="5857820" cy="51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Percentage of Black Population,</a:t>
            </a:r>
          </a:p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Chester County By Zip Code </a:t>
            </a:r>
          </a:p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(ACS 2013 - 2017)</a:t>
            </a:r>
          </a:p>
        </p:txBody>
      </p:sp>
      <p:sp>
        <p:nvSpPr>
          <p:cNvPr id="10" name="Google Shape;61;p13">
            <a:extLst>
              <a:ext uri="{FF2B5EF4-FFF2-40B4-BE49-F238E27FC236}">
                <a16:creationId xmlns:a16="http://schemas.microsoft.com/office/drawing/2014/main" id="{2404778B-13DB-384A-83CC-2AF681B1A84D}"/>
              </a:ext>
            </a:extLst>
          </p:cNvPr>
          <p:cNvSpPr txBox="1"/>
          <p:nvPr/>
        </p:nvSpPr>
        <p:spPr>
          <a:xfrm>
            <a:off x="393619" y="231787"/>
            <a:ext cx="5870468" cy="98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Positive COVID-19 Cases by Zip Code, Chester County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575DCB6-425E-0A42-85F8-AFEF41B1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4" t="2167" r="11845"/>
          <a:stretch/>
        </p:blipFill>
        <p:spPr>
          <a:xfrm>
            <a:off x="984864" y="1221218"/>
            <a:ext cx="4687978" cy="42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3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A314-B64F-6B4F-8EC1-07B79EFC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06" y="2720009"/>
            <a:ext cx="11074576" cy="1138773"/>
          </a:xfrm>
        </p:spPr>
        <p:txBody>
          <a:bodyPr/>
          <a:lstStyle/>
          <a:p>
            <a:r>
              <a:rPr lang="en-US" dirty="0"/>
              <a:t>COVID-19 CCH Mortality Rates*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Unadjusted mortality rates of CCH inpatients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2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2126FC1-87F9-8C46-8FE0-112B30FBD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2" t="1471" r="11683"/>
          <a:stretch/>
        </p:blipFill>
        <p:spPr>
          <a:xfrm>
            <a:off x="6962340" y="1162240"/>
            <a:ext cx="4907937" cy="4533520"/>
          </a:xfrm>
          <a:prstGeom prst="rect">
            <a:avLst/>
          </a:prstGeom>
        </p:spPr>
      </p:pic>
      <p:sp>
        <p:nvSpPr>
          <p:cNvPr id="5" name="Google Shape;73;p14">
            <a:extLst>
              <a:ext uri="{FF2B5EF4-FFF2-40B4-BE49-F238E27FC236}">
                <a16:creationId xmlns:a16="http://schemas.microsoft.com/office/drawing/2014/main" id="{C25B4C34-7B14-BD4F-B282-8301759DFE1F}"/>
              </a:ext>
            </a:extLst>
          </p:cNvPr>
          <p:cNvSpPr txBox="1"/>
          <p:nvPr/>
        </p:nvSpPr>
        <p:spPr>
          <a:xfrm>
            <a:off x="6978856" y="231787"/>
            <a:ext cx="5468924" cy="62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Median Age in Chester County</a:t>
            </a:r>
          </a:p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By Zip Code (ACS 2013 - 2017)</a:t>
            </a:r>
          </a:p>
        </p:txBody>
      </p:sp>
      <p:sp>
        <p:nvSpPr>
          <p:cNvPr id="9" name="Google Shape;74;p14">
            <a:extLst>
              <a:ext uri="{FF2B5EF4-FFF2-40B4-BE49-F238E27FC236}">
                <a16:creationId xmlns:a16="http://schemas.microsoft.com/office/drawing/2014/main" id="{07A98268-E9F4-6346-A715-258F6C82A408}"/>
              </a:ext>
            </a:extLst>
          </p:cNvPr>
          <p:cNvSpPr txBox="1"/>
          <p:nvPr/>
        </p:nvSpPr>
        <p:spPr>
          <a:xfrm>
            <a:off x="981209" y="249261"/>
            <a:ext cx="4998400" cy="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" sz="16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Patients COVID-19 Mortality Rate Chester County 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by Zip Code.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BE346E2-02B4-3047-A09A-3CF2D8676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9" t="1875" r="11187" b="1667"/>
          <a:stretch/>
        </p:blipFill>
        <p:spPr>
          <a:xfrm>
            <a:off x="994234" y="1243178"/>
            <a:ext cx="4985375" cy="43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6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E0B718D-92D3-2041-B3AC-E4DCE09DC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8" r="9006"/>
          <a:stretch/>
        </p:blipFill>
        <p:spPr>
          <a:xfrm>
            <a:off x="6467185" y="1116070"/>
            <a:ext cx="5187344" cy="4705389"/>
          </a:xfrm>
          <a:prstGeom prst="rect">
            <a:avLst/>
          </a:prstGeom>
        </p:spPr>
      </p:pic>
      <p:sp>
        <p:nvSpPr>
          <p:cNvPr id="8" name="Google Shape;63;p13">
            <a:extLst>
              <a:ext uri="{FF2B5EF4-FFF2-40B4-BE49-F238E27FC236}">
                <a16:creationId xmlns:a16="http://schemas.microsoft.com/office/drawing/2014/main" id="{777333D2-231B-4247-BADB-88B26DC0F39E}"/>
              </a:ext>
            </a:extLst>
          </p:cNvPr>
          <p:cNvSpPr txBox="1"/>
          <p:nvPr/>
        </p:nvSpPr>
        <p:spPr>
          <a:xfrm>
            <a:off x="6396038" y="249261"/>
            <a:ext cx="5489298" cy="59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Percentage of Black Population,</a:t>
            </a:r>
          </a:p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Chester County By Zip Code </a:t>
            </a:r>
          </a:p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(ACS 2013 - 2017)</a:t>
            </a:r>
          </a:p>
        </p:txBody>
      </p:sp>
      <p:sp>
        <p:nvSpPr>
          <p:cNvPr id="13" name="Google Shape;74;p14">
            <a:extLst>
              <a:ext uri="{FF2B5EF4-FFF2-40B4-BE49-F238E27FC236}">
                <a16:creationId xmlns:a16="http://schemas.microsoft.com/office/drawing/2014/main" id="{FBBADB54-134A-1548-9E3E-ABA259CEEA17}"/>
              </a:ext>
            </a:extLst>
          </p:cNvPr>
          <p:cNvSpPr txBox="1"/>
          <p:nvPr/>
        </p:nvSpPr>
        <p:spPr>
          <a:xfrm>
            <a:off x="981209" y="249261"/>
            <a:ext cx="4998400" cy="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" sz="16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Patients COVID-19 Mortality Rate Chester County 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by Zip Code.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F3BA788-6015-1649-A89A-171D69646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9" t="1875" r="11187" b="1667"/>
          <a:stretch/>
        </p:blipFill>
        <p:spPr>
          <a:xfrm>
            <a:off x="740570" y="1116071"/>
            <a:ext cx="5187344" cy="45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69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49949BD-9379-AF4B-8128-1E510FB26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0" t="1471" r="12706"/>
          <a:stretch/>
        </p:blipFill>
        <p:spPr>
          <a:xfrm>
            <a:off x="6609097" y="356828"/>
            <a:ext cx="5059048" cy="4718827"/>
          </a:xfrm>
          <a:prstGeom prst="rect">
            <a:avLst/>
          </a:prstGeom>
        </p:spPr>
      </p:pic>
      <p:sp>
        <p:nvSpPr>
          <p:cNvPr id="24" name="Google Shape;75;p14">
            <a:extLst>
              <a:ext uri="{FF2B5EF4-FFF2-40B4-BE49-F238E27FC236}">
                <a16:creationId xmlns:a16="http://schemas.microsoft.com/office/drawing/2014/main" id="{618651CC-8C3B-6B48-B583-50AAC376EB95}"/>
              </a:ext>
            </a:extLst>
          </p:cNvPr>
          <p:cNvSpPr txBox="1"/>
          <p:nvPr/>
        </p:nvSpPr>
        <p:spPr>
          <a:xfrm>
            <a:off x="7576208" y="5087737"/>
            <a:ext cx="3802800" cy="35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2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Median Household Income, Chester </a:t>
            </a:r>
          </a:p>
          <a:p>
            <a:pPr lvl="0" algn="ctr" eaLnBrk="0" fontAlgn="base" hangingPunct="0">
              <a:buClrTx/>
              <a:defRPr/>
            </a:pPr>
            <a:r>
              <a:rPr lang="en-US" sz="12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County by Zip Code (ACS 2013 - 2017)</a:t>
            </a:r>
          </a:p>
        </p:txBody>
      </p:sp>
      <p:sp>
        <p:nvSpPr>
          <p:cNvPr id="11" name="Google Shape;74;p14">
            <a:extLst>
              <a:ext uri="{FF2B5EF4-FFF2-40B4-BE49-F238E27FC236}">
                <a16:creationId xmlns:a16="http://schemas.microsoft.com/office/drawing/2014/main" id="{D69E3308-B923-D94F-9EFC-15833F881AAA}"/>
              </a:ext>
            </a:extLst>
          </p:cNvPr>
          <p:cNvSpPr txBox="1"/>
          <p:nvPr/>
        </p:nvSpPr>
        <p:spPr>
          <a:xfrm>
            <a:off x="1302116" y="5052893"/>
            <a:ext cx="3960448" cy="51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" sz="12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Patients COVID-19 Mortality Rate Chester County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by Zip Code.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F96D3B5A-4C05-1241-927E-50374A9F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9" t="1875" r="11187" b="1667"/>
          <a:stretch/>
        </p:blipFill>
        <p:spPr>
          <a:xfrm>
            <a:off x="814389" y="492593"/>
            <a:ext cx="5059048" cy="443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7E26-BB66-7848-B7B1-F16C0285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636" y="2874384"/>
            <a:ext cx="11074576" cy="738664"/>
          </a:xfrm>
        </p:spPr>
        <p:txBody>
          <a:bodyPr/>
          <a:lstStyle/>
          <a:p>
            <a:r>
              <a:rPr lang="en-US" dirty="0"/>
              <a:t>Princeton Hospital Data</a:t>
            </a:r>
            <a:br>
              <a:rPr lang="en-US" dirty="0"/>
            </a:br>
            <a:r>
              <a:rPr lang="en-US" sz="1800" dirty="0"/>
              <a:t>* No spatial analysis was conducted as patients came from only 2 zip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32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C3BF7-014F-CB44-810C-574DA5F9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35" y="306234"/>
            <a:ext cx="9238130" cy="56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3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B3C2-A07E-A84B-B942-0D9939D0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57" y="2967335"/>
            <a:ext cx="11074576" cy="307777"/>
          </a:xfrm>
        </p:spPr>
        <p:txBody>
          <a:bodyPr/>
          <a:lstStyle/>
          <a:p>
            <a:r>
              <a:rPr lang="en-US" sz="2000" dirty="0"/>
              <a:t>Questions:  </a:t>
            </a:r>
            <a:r>
              <a:rPr lang="en-US" sz="2000" dirty="0" err="1"/>
              <a:t>jaysola@upenn.edu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41CA4-B28E-B342-8017-D0D8C690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7" y="3830865"/>
            <a:ext cx="4670426" cy="7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5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030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E56B28B-F28A-7049-B9B5-9BFD4D72A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5"/>
          <a:stretch/>
        </p:blipFill>
        <p:spPr>
          <a:xfrm>
            <a:off x="2671763" y="1292083"/>
            <a:ext cx="5357812" cy="44943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C8813D-64B7-984C-A18C-06091ACACC93}"/>
              </a:ext>
            </a:extLst>
          </p:cNvPr>
          <p:cNvSpPr/>
          <p:nvPr/>
        </p:nvSpPr>
        <p:spPr>
          <a:xfrm>
            <a:off x="2533650" y="4252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Vehicle Availability in Chester County</a:t>
            </a:r>
          </a:p>
          <a:p>
            <a:pPr lvl="0" algn="ctr" eaLnBrk="0" fontAlgn="base" hangingPunct="0">
              <a:buClrTx/>
              <a:defRPr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(ACS 2014 - 2018)</a:t>
            </a:r>
          </a:p>
        </p:txBody>
      </p:sp>
    </p:spTree>
    <p:extLst>
      <p:ext uri="{BB962C8B-B14F-4D97-AF65-F5344CB8AC3E}">
        <p14:creationId xmlns:p14="http://schemas.microsoft.com/office/powerpoint/2010/main" val="6791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FAE1-F645-A545-A87D-29E1A7F8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18" y="2648572"/>
            <a:ext cx="11074576" cy="461665"/>
          </a:xfrm>
        </p:spPr>
        <p:txBody>
          <a:bodyPr/>
          <a:lstStyle/>
          <a:p>
            <a:r>
              <a:rPr lang="en-US" dirty="0"/>
              <a:t>Philadelphia Hospitals</a:t>
            </a:r>
          </a:p>
        </p:txBody>
      </p:sp>
    </p:spTree>
    <p:extLst>
      <p:ext uri="{BB962C8B-B14F-4D97-AF65-F5344CB8AC3E}">
        <p14:creationId xmlns:p14="http://schemas.microsoft.com/office/powerpoint/2010/main" val="124632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99E34-71FC-A441-9956-FC050CF6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0"/>
            <a:ext cx="9240837" cy="59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BC198-8094-4549-A0A4-E0DE10B1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61" y="282235"/>
            <a:ext cx="9562287" cy="57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2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22EE4-3A99-3F4F-AE43-98B91D3E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5" y="190566"/>
            <a:ext cx="9243548" cy="57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A314-B64F-6B4F-8EC1-07B79EFC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06" y="2720009"/>
            <a:ext cx="11074576" cy="461665"/>
          </a:xfrm>
        </p:spPr>
        <p:txBody>
          <a:bodyPr/>
          <a:lstStyle/>
          <a:p>
            <a:r>
              <a:rPr lang="en-US" dirty="0"/>
              <a:t>COVID-19 Admitted Cases</a:t>
            </a:r>
          </a:p>
        </p:txBody>
      </p:sp>
    </p:spTree>
    <p:extLst>
      <p:ext uri="{BB962C8B-B14F-4D97-AF65-F5344CB8AC3E}">
        <p14:creationId xmlns:p14="http://schemas.microsoft.com/office/powerpoint/2010/main" val="131520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/>
        </p:nvSpPr>
        <p:spPr>
          <a:xfrm>
            <a:off x="654405" y="139915"/>
            <a:ext cx="5870468" cy="65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Positive COVID-19 Cases by Zip Code</a:t>
            </a:r>
          </a:p>
          <a:p>
            <a:pPr lvl="0" algn="ctr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sp>
        <p:nvSpPr>
          <p:cNvPr id="62" name="Google Shape;62;p13"/>
          <p:cNvSpPr txBox="1"/>
          <p:nvPr/>
        </p:nvSpPr>
        <p:spPr>
          <a:xfrm>
            <a:off x="7125629" y="139915"/>
            <a:ext cx="4270808" cy="3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Median Household Income by Zip Code (ACS 2013 - 2017)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BFADE02-1417-8F46-8806-683BD2E31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9" t="1471" r="17651" b="1471"/>
          <a:stretch/>
        </p:blipFill>
        <p:spPr>
          <a:xfrm>
            <a:off x="6832827" y="981816"/>
            <a:ext cx="4753181" cy="5039843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0614556-F7A3-9549-840F-BABF91968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20" r="18578"/>
          <a:stretch/>
        </p:blipFill>
        <p:spPr>
          <a:xfrm>
            <a:off x="940528" y="780442"/>
            <a:ext cx="4726601" cy="524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7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/>
        </p:nvSpPr>
        <p:spPr>
          <a:xfrm>
            <a:off x="289337" y="104679"/>
            <a:ext cx="6119166" cy="83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lnSpc>
                <a:spcPct val="115000"/>
              </a:lnSpc>
              <a:buClrTx/>
              <a:defRPr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Penn Medicine Positive COVID-19 Cases by Zip Code</a:t>
            </a:r>
          </a:p>
          <a:p>
            <a:pPr lvl="0" algn="ctr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3/17/20-6/29/20</a:t>
            </a:r>
          </a:p>
        </p:txBody>
      </p:sp>
      <p:sp>
        <p:nvSpPr>
          <p:cNvPr id="63" name="Google Shape;63;p13"/>
          <p:cNvSpPr txBox="1"/>
          <p:nvPr/>
        </p:nvSpPr>
        <p:spPr>
          <a:xfrm>
            <a:off x="6196782" y="141942"/>
            <a:ext cx="5705881" cy="56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Percentage of Black Population</a:t>
            </a:r>
          </a:p>
          <a:p>
            <a:pPr lvl="0" algn="ctr" eaLnBrk="0" fontAlgn="base" hangingPunct="0">
              <a:buClrTx/>
              <a:defRPr/>
            </a:pPr>
            <a:r>
              <a:rPr lang="en-US" sz="1600" b="1" dirty="0">
                <a:solidFill>
                  <a:srgbClr val="002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By Zip Code (ACS 2013 - 2017)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963223B-36A7-314B-B86F-9128412CC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1" t="7076" r="10374" b="8625"/>
          <a:stretch/>
        </p:blipFill>
        <p:spPr>
          <a:xfrm>
            <a:off x="6673504" y="771493"/>
            <a:ext cx="4946735" cy="5315013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0614556-F7A3-9549-840F-BABF91968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20" r="18578"/>
          <a:stretch/>
        </p:blipFill>
        <p:spPr>
          <a:xfrm>
            <a:off x="735980" y="729588"/>
            <a:ext cx="4793150" cy="53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31449"/>
      </p:ext>
    </p:extLst>
  </p:cSld>
  <p:clrMapOvr>
    <a:masterClrMapping/>
  </p:clrMapOvr>
</p:sld>
</file>

<file path=ppt/theme/theme1.xml><?xml version="1.0" encoding="utf-8"?>
<a:theme xmlns:a="http://schemas.openxmlformats.org/drawingml/2006/main" name="Penn Medicine Template 2009">
  <a:themeElements>
    <a:clrScheme name="Penn 2018 Color Palette">
      <a:dk1>
        <a:srgbClr val="002243"/>
      </a:dk1>
      <a:lt1>
        <a:srgbClr val="FFFFFF"/>
      </a:lt1>
      <a:dk2>
        <a:srgbClr val="800000"/>
      </a:dk2>
      <a:lt2>
        <a:srgbClr val="B4B5B4"/>
      </a:lt2>
      <a:accent1>
        <a:srgbClr val="326B8B"/>
      </a:accent1>
      <a:accent2>
        <a:srgbClr val="64A4D6"/>
      </a:accent2>
      <a:accent3>
        <a:srgbClr val="022D75"/>
      </a:accent3>
      <a:accent4>
        <a:srgbClr val="C4CE41"/>
      </a:accent4>
      <a:accent5>
        <a:srgbClr val="D75539"/>
      </a:accent5>
      <a:accent6>
        <a:srgbClr val="F7BA01"/>
      </a:accent6>
      <a:hlink>
        <a:srgbClr val="022D75"/>
      </a:hlink>
      <a:folHlink>
        <a:srgbClr val="7F0D00"/>
      </a:folHlink>
    </a:clrScheme>
    <a:fontScheme name="Penn Medicine Template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</a:defRPr>
        </a:defPPr>
      </a:lst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  <a:spAutoFit/>
      </a:bodyPr>
      <a:lstStyle>
        <a:defPPr algn="l">
          <a:defRPr sz="1400" b="1" dirty="0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>
    <a:extraClrScheme>
      <a:clrScheme name="Penn Medicine Template 2009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nn Medicine Template 2009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8">
        <a:dk1>
          <a:srgbClr val="4A85FA"/>
        </a:dk1>
        <a:lt1>
          <a:srgbClr val="FFFFFF"/>
        </a:lt1>
        <a:dk2>
          <a:srgbClr val="001D3A"/>
        </a:dk2>
        <a:lt2>
          <a:srgbClr val="003366"/>
        </a:lt2>
        <a:accent1>
          <a:srgbClr val="A66E5A"/>
        </a:accent1>
        <a:accent2>
          <a:srgbClr val="BA003E"/>
        </a:accent2>
        <a:accent3>
          <a:srgbClr val="AAABAE"/>
        </a:accent3>
        <a:accent4>
          <a:srgbClr val="DADADA"/>
        </a:accent4>
        <a:accent5>
          <a:srgbClr val="D0BAB5"/>
        </a:accent5>
        <a:accent6>
          <a:srgbClr val="A80037"/>
        </a:accent6>
        <a:hlink>
          <a:srgbClr val="666633"/>
        </a:hlink>
        <a:folHlink>
          <a:srgbClr val="FEC42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nn Medicine Template 2009 9">
        <a:dk1>
          <a:srgbClr val="000000"/>
        </a:dk1>
        <a:lt1>
          <a:srgbClr val="FFFFFF"/>
        </a:lt1>
        <a:dk2>
          <a:srgbClr val="A20000"/>
        </a:dk2>
        <a:lt2>
          <a:srgbClr val="C0C0C0"/>
        </a:lt2>
        <a:accent1>
          <a:srgbClr val="0099E6"/>
        </a:accent1>
        <a:accent2>
          <a:srgbClr val="F6C700"/>
        </a:accent2>
        <a:accent3>
          <a:srgbClr val="FFFFFF"/>
        </a:accent3>
        <a:accent4>
          <a:srgbClr val="000000"/>
        </a:accent4>
        <a:accent5>
          <a:srgbClr val="AACAF0"/>
        </a:accent5>
        <a:accent6>
          <a:srgbClr val="DFB400"/>
        </a:accent6>
        <a:hlink>
          <a:srgbClr val="003399"/>
        </a:hlink>
        <a:folHlink>
          <a:srgbClr val="66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10">
        <a:dk1>
          <a:srgbClr val="000000"/>
        </a:dk1>
        <a:lt1>
          <a:srgbClr val="FFFFFF"/>
        </a:lt1>
        <a:dk2>
          <a:srgbClr val="800000"/>
        </a:dk2>
        <a:lt2>
          <a:srgbClr val="C0C0C0"/>
        </a:lt2>
        <a:accent1>
          <a:srgbClr val="0099E6"/>
        </a:accent1>
        <a:accent2>
          <a:srgbClr val="F6C700"/>
        </a:accent2>
        <a:accent3>
          <a:srgbClr val="FFFFFF"/>
        </a:accent3>
        <a:accent4>
          <a:srgbClr val="000000"/>
        </a:accent4>
        <a:accent5>
          <a:srgbClr val="AACAF0"/>
        </a:accent5>
        <a:accent6>
          <a:srgbClr val="DFB400"/>
        </a:accent6>
        <a:hlink>
          <a:srgbClr val="003399"/>
        </a:hlink>
        <a:folHlink>
          <a:srgbClr val="66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9642</TotalTime>
  <Words>450</Words>
  <Application>Microsoft Macintosh PowerPoint</Application>
  <PresentationFormat>Widescreen</PresentationFormat>
  <Paragraphs>64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Franklin Gothic Book</vt:lpstr>
      <vt:lpstr>Lucida Grande</vt:lpstr>
      <vt:lpstr>Penn Medicine Template 2009</vt:lpstr>
      <vt:lpstr>COVID-19 Equity Data</vt:lpstr>
      <vt:lpstr>All Entities Except LGH</vt:lpstr>
      <vt:lpstr>Philadelphia Hospitals</vt:lpstr>
      <vt:lpstr>PowerPoint Presentation</vt:lpstr>
      <vt:lpstr>PowerPoint Presentation</vt:lpstr>
      <vt:lpstr>PowerPoint Presentation</vt:lpstr>
      <vt:lpstr>COVID-19 Admitted Cases</vt:lpstr>
      <vt:lpstr>PowerPoint Presentation</vt:lpstr>
      <vt:lpstr>PowerPoint Presentation</vt:lpstr>
      <vt:lpstr>PowerPoint Presentation</vt:lpstr>
      <vt:lpstr>PowerPoint Presentation</vt:lpstr>
      <vt:lpstr>COVID-19 Mortality Rates*  Unadjusted mortality rates of PPMC, PAH, HUP inpatients</vt:lpstr>
      <vt:lpstr>PowerPoint Presentation</vt:lpstr>
      <vt:lpstr>PowerPoint Presentation</vt:lpstr>
      <vt:lpstr>Chester County Hospital Data</vt:lpstr>
      <vt:lpstr>PowerPoint Presentation</vt:lpstr>
      <vt:lpstr>COVID-19 Admitted CCH Cases</vt:lpstr>
      <vt:lpstr>PowerPoint Presentation</vt:lpstr>
      <vt:lpstr>PowerPoint Presentation</vt:lpstr>
      <vt:lpstr>PowerPoint Presentation</vt:lpstr>
      <vt:lpstr>COVID-19 CCH Mortality Rates*  Unadjusted mortality rates of CCH inpatients</vt:lpstr>
      <vt:lpstr>PowerPoint Presentation</vt:lpstr>
      <vt:lpstr>PowerPoint Presentation</vt:lpstr>
      <vt:lpstr>PowerPoint Presentation</vt:lpstr>
      <vt:lpstr>Princeton Hospital Data * No spatial analysis was conducted as patients came from only 2 zip codes</vt:lpstr>
      <vt:lpstr>PowerPoint Presentation</vt:lpstr>
      <vt:lpstr>Questions:  jaysola@upenn.edu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Aysola, Jaya</dc:creator>
  <cp:lastModifiedBy>刘 子汐</cp:lastModifiedBy>
  <cp:revision>24</cp:revision>
  <dcterms:created xsi:type="dcterms:W3CDTF">2020-06-05T21:01:01Z</dcterms:created>
  <dcterms:modified xsi:type="dcterms:W3CDTF">2020-07-07T16:01:28Z</dcterms:modified>
</cp:coreProperties>
</file>